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15" r:id="rId3"/>
    <p:sldId id="300" r:id="rId4"/>
    <p:sldId id="292" r:id="rId5"/>
    <p:sldId id="285" r:id="rId6"/>
    <p:sldId id="286" r:id="rId7"/>
    <p:sldId id="287" r:id="rId8"/>
    <p:sldId id="284" r:id="rId9"/>
    <p:sldId id="271" r:id="rId10"/>
    <p:sldId id="277" r:id="rId11"/>
    <p:sldId id="336" r:id="rId12"/>
    <p:sldId id="278" r:id="rId13"/>
    <p:sldId id="267" r:id="rId14"/>
    <p:sldId id="268" r:id="rId15"/>
    <p:sldId id="280" r:id="rId16"/>
    <p:sldId id="281" r:id="rId17"/>
    <p:sldId id="282" r:id="rId18"/>
    <p:sldId id="283" r:id="rId19"/>
    <p:sldId id="288" r:id="rId20"/>
    <p:sldId id="301" r:id="rId21"/>
    <p:sldId id="290" r:id="rId22"/>
    <p:sldId id="289" r:id="rId23"/>
    <p:sldId id="265" r:id="rId24"/>
    <p:sldId id="257" r:id="rId25"/>
    <p:sldId id="293" r:id="rId26"/>
    <p:sldId id="296" r:id="rId27"/>
    <p:sldId id="297" r:id="rId28"/>
    <p:sldId id="298" r:id="rId29"/>
    <p:sldId id="302" r:id="rId30"/>
    <p:sldId id="303" r:id="rId31"/>
    <p:sldId id="299" r:id="rId32"/>
    <p:sldId id="269" r:id="rId33"/>
    <p:sldId id="270" r:id="rId34"/>
    <p:sldId id="346" r:id="rId35"/>
    <p:sldId id="345" r:id="rId36"/>
    <p:sldId id="347" r:id="rId37"/>
    <p:sldId id="326" r:id="rId38"/>
    <p:sldId id="304" r:id="rId39"/>
    <p:sldId id="327" r:id="rId40"/>
    <p:sldId id="344" r:id="rId41"/>
    <p:sldId id="329" r:id="rId42"/>
    <p:sldId id="320" r:id="rId43"/>
    <p:sldId id="332" r:id="rId44"/>
    <p:sldId id="343" r:id="rId45"/>
    <p:sldId id="331" r:id="rId46"/>
    <p:sldId id="330" r:id="rId47"/>
    <p:sldId id="306" r:id="rId48"/>
    <p:sldId id="310" r:id="rId49"/>
    <p:sldId id="311" r:id="rId50"/>
    <p:sldId id="342" r:id="rId51"/>
    <p:sldId id="348" r:id="rId52"/>
    <p:sldId id="317" r:id="rId53"/>
    <p:sldId id="318" r:id="rId54"/>
    <p:sldId id="322" r:id="rId55"/>
    <p:sldId id="340" r:id="rId56"/>
    <p:sldId id="341" r:id="rId57"/>
    <p:sldId id="316" r:id="rId58"/>
    <p:sldId id="333" r:id="rId59"/>
    <p:sldId id="308" r:id="rId60"/>
    <p:sldId id="291" r:id="rId61"/>
    <p:sldId id="335" r:id="rId62"/>
    <p:sldId id="334" r:id="rId63"/>
    <p:sldId id="323" r:id="rId64"/>
    <p:sldId id="312" r:id="rId65"/>
    <p:sldId id="324" r:id="rId66"/>
    <p:sldId id="325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92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4F70-5DD0-4392-8522-9286E71AB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63B22-9146-43D4-B6D5-8F34276A0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12E36-19BA-4138-8367-15FEEB49E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63CF7-D070-48BF-BF30-9F0A562F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2471D-3E7A-46F7-91D6-EC93D76BB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60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43CF-6B88-4A8C-9DD2-A07C1DAE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6EA1D-86D9-4A64-A797-745906AD2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2A1E4-E144-431F-B352-AB8EAC95A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6164A-CFEA-4974-8BE1-1EC282B7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05997-1DA1-4436-B521-A87CC58D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5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287E8-AE29-4800-B6D4-84060C301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951FA-BDC9-4022-93AB-42F8FEAC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BD86B-9336-49EE-9568-918CC293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BCB6B-4F06-4426-A0E8-599C2CD3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466EC-BDE4-4D3C-9F96-ADB42D4E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8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962B-7DE5-476B-BA75-D785A471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4DA6C-54E4-45F5-B3A3-8DD951236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69A30-87A3-4D5F-8322-120B03341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F39D-133A-4A3D-9FCE-4B20EC5B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2123B-E0A2-43E3-9635-6DF6AFF0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896C-0B4F-40B1-85E4-5F3C3441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1E96A-4D05-44FD-AABC-1826E95E8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9CB5-4D46-432D-85CE-6BCB3351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9A9FC-1696-4FA2-9334-4FB50715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63F64-8C65-41B2-98BC-869F88C3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34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502D-8B3E-4BCF-B501-BFFC3963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6664-BF98-4F78-9B7B-B564FA17C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145F9-FC31-4A95-AA6A-72A100F1D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ACA36-BA19-4B1B-B8C6-DA2FAA6C9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F5066-26E3-4235-9862-A88E3061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8DE87-12D3-43C4-ACB2-8B60AEA5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9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CC87C-117B-4D65-BDA5-F7E44366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7F0F7-7840-4FEC-9E85-4EEA39A7C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83D6F-C406-4263-8368-B52702E72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C2634E-F27E-40B3-BDFF-1E9675FD4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6811C-C080-45FE-8053-7DB99792F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9FF351-FF16-4B99-A78D-63A9DFC4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FFC001-CDBF-469C-948F-921A3C4CA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89297-640A-405E-8644-B9BFDD2D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4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8E5F1-DA4D-462C-9738-44E49E15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CA204-FC21-4F73-AD55-6A144D3E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85BCB-694B-46F1-8734-648CA30E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A7B44-C4B4-49F6-8BFE-D56D08AF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29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993F65-AE5A-464C-82C5-2DC1F068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B2762-29BB-4409-8C9B-EF77767F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3CF22-5B3F-40D8-9269-BA3A7788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8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93BA-EBCB-44C6-9D9A-97D61C63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C9BC-4C04-44ED-AFFD-EB1BD76E8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2A675-3467-4A87-869D-F835451B0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19AFD-63A5-4E1A-BD71-55B8EADB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D10CC-5CB7-42F5-AC4A-ACEA9861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1CAB-CF87-4B1C-A171-0EEFB883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85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7406-D63D-4FF4-91C4-17DC553B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439CA9-ADC6-4FB6-B677-43B23F0EE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13A30-D101-4921-9413-F4E095219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23329-B1BA-49D6-855B-45B5285CD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0E2AA-4332-4B1D-BF54-5B9EF8BA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C5E3B-298B-4BEA-AF49-A5771445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67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B67A7-CD6E-4022-B348-13E0F16F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D8223-5F5A-4CC7-AD78-036C1221A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FABF2-D038-4760-9C4D-B672D1286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1A1F8-9B8E-4536-8D72-74CB7EC1EEDE}" type="datetimeFigureOut">
              <a:rPr lang="en-AU" smtClean="0"/>
              <a:t>19/06/2018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3E631-E673-4D53-8421-004BC36D5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CC8F9-CB75-4EA7-8F1C-F4559E702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DF67-628F-4317-9969-437EABB968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091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8C082-4B12-4231-AD4E-5A9EE3651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21914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6F93B-E160-4166-9AC7-D6026282A0DB}"/>
              </a:ext>
            </a:extLst>
          </p:cNvPr>
          <p:cNvSpPr txBox="1"/>
          <p:nvPr/>
        </p:nvSpPr>
        <p:spPr>
          <a:xfrm>
            <a:off x="832513" y="2818264"/>
            <a:ext cx="35365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Rusalka</a:t>
            </a:r>
            <a:endParaRPr lang="en-AU" sz="9000" b="1" dirty="0">
              <a:solidFill>
                <a:schemeClr val="accent1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832513" y="1365171"/>
            <a:ext cx="98897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2018 Tasman Sea Crossings</a:t>
            </a:r>
            <a:b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AU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Weather Predictions and Passage Routing</a:t>
            </a:r>
          </a:p>
        </p:txBody>
      </p:sp>
    </p:spTree>
    <p:extLst>
      <p:ext uri="{BB962C8B-B14F-4D97-AF65-F5344CB8AC3E}">
        <p14:creationId xmlns:p14="http://schemas.microsoft.com/office/powerpoint/2010/main" val="23339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Ocean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BLUELINK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A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Modular Ocean Model, Analysis and Prediction System, run by BOM, CSIRO and RAN, based on NOAA’s GFDL – Global and Regional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AUSWAVE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adapted from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Wavewatch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III developed by NOAA, using wind forcing from ACCESS – Global and Regional, 7 and 3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PWE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wave models from GPDL and ECMWF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Ocean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BLUELINK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A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Modular Ocean Model, Analysis and Prediction System, run by BOM, CSIRO and RAN, based on NOAA’s GFDL – Global and Regional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AUSWAVE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adapted from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Wavewatch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III developed by NOAA, using wind forcing from ACCESS – Global and Regional, 7 and 3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PWE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wave models from GPDL and ECMWF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7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Ocean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BLUELINK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Modular Ocean Model, Analysis and Prediction System, run by BOM, CSIRO and RAN, based on NOAA’s GFDL – Global and Regional, 7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AUSWAVE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adapted from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Wavewatch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III developed by NOAA, using wind forcing from ACCESS – Global and Regional, 7 and 3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PWE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wave models from GPDL and ECWF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Other Weather Predictions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about windy.com and willyweather.com.au and all the others??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5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ACCESS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before departure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ED8FD-5128-48D3-99EE-D6934E80D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1960157"/>
            <a:ext cx="3489960" cy="43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ACCESS   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before departure 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636660-6BB6-4708-BD0A-1731D11CA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23" y="2286275"/>
            <a:ext cx="5661766" cy="42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AUSWAVE   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before departure 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B429D0-4256-457C-94E4-D8DF59DB4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23" y="2250478"/>
            <a:ext cx="5560396" cy="40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BLUELINK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before departure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65F96-6011-44CE-A250-4C77D555C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0" y="1825625"/>
            <a:ext cx="4073857" cy="45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Other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on passage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A7DC89-4085-43F8-9775-6DB55CB61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36" y="1771381"/>
            <a:ext cx="2861524" cy="47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GFS, ECMWF, PWE, PWG   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on passage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0640F6-3617-484F-8433-2C4E93A89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2340000"/>
            <a:ext cx="5787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8C082-4B12-4231-AD4E-5A9EE3651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21914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6F93B-E160-4166-9AC7-D6026282A0DB}"/>
              </a:ext>
            </a:extLst>
          </p:cNvPr>
          <p:cNvSpPr txBox="1"/>
          <p:nvPr/>
        </p:nvSpPr>
        <p:spPr>
          <a:xfrm>
            <a:off x="832513" y="2818264"/>
            <a:ext cx="35365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Rusalka</a:t>
            </a:r>
            <a:endParaRPr lang="en-AU" sz="9000" b="1" dirty="0">
              <a:solidFill>
                <a:schemeClr val="accent1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832513" y="1365171"/>
            <a:ext cx="98897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2018 Tasman Sea Crossings</a:t>
            </a:r>
            <a:b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AU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Weather Predictions and Passage Routing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E5FCB-43E7-413B-A585-F4B3D02D80D3}"/>
              </a:ext>
            </a:extLst>
          </p:cNvPr>
          <p:cNvSpPr txBox="1"/>
          <p:nvPr/>
        </p:nvSpPr>
        <p:spPr>
          <a:xfrm>
            <a:off x="832514" y="4637965"/>
            <a:ext cx="7865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or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why we were wandering around in circles in the Tasman Sea</a:t>
            </a:r>
            <a:endParaRPr lang="en-A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GFS, ECMWF, PWE, PWG   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on passage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3BC81-EE45-4BA1-8318-FE6AC2BC8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2340000"/>
            <a:ext cx="5787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GMDSS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Forecasts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on passage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DB6B7-9DA9-4EA3-8CE6-A6488F264FB6}"/>
              </a:ext>
            </a:extLst>
          </p:cNvPr>
          <p:cNvSpPr txBox="1"/>
          <p:nvPr/>
        </p:nvSpPr>
        <p:spPr>
          <a:xfrm>
            <a:off x="6858001" y="1533465"/>
            <a:ext cx="51539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/>
              <a:t>METAREA10.WARNING_SOUTH-EASTERN.0044.1600443853823</a:t>
            </a:r>
            <a:endParaRPr lang="en-AU" sz="1400" dirty="0"/>
          </a:p>
          <a:p>
            <a:r>
              <a:rPr lang="en-AU" sz="1400" dirty="0"/>
              <a:t>WOAU13 AMMC 160044</a:t>
            </a:r>
          </a:p>
          <a:p>
            <a:r>
              <a:rPr lang="en-AU" sz="1400" dirty="0"/>
              <a:t> </a:t>
            </a:r>
          </a:p>
          <a:p>
            <a:r>
              <a:rPr lang="en-AU" sz="1400" dirty="0"/>
              <a:t>IDY21020</a:t>
            </a:r>
          </a:p>
          <a:p>
            <a:r>
              <a:rPr lang="en-AU" sz="1400" dirty="0"/>
              <a:t>40:2:1:04:55S125E30045:11:00</a:t>
            </a:r>
          </a:p>
          <a:p>
            <a:r>
              <a:rPr lang="en-AU" sz="1400" dirty="0"/>
              <a:t>SECURITE</a:t>
            </a:r>
          </a:p>
          <a:p>
            <a:r>
              <a:rPr lang="en-AU" sz="1400" dirty="0"/>
              <a:t>High Seas Weather Warning for METAREA 10</a:t>
            </a:r>
          </a:p>
          <a:p>
            <a:r>
              <a:rPr lang="en-AU" sz="1400" dirty="0"/>
              <a:t>Issued by the Australian Government Bureau of Meteorology, BNOC</a:t>
            </a:r>
          </a:p>
          <a:p>
            <a:r>
              <a:rPr lang="en-AU" sz="1400" dirty="0"/>
              <a:t>At 0044UTC 16 May 2018</a:t>
            </a:r>
          </a:p>
          <a:p>
            <a:r>
              <a:rPr lang="en-AU" sz="1400" dirty="0"/>
              <a:t> </a:t>
            </a:r>
          </a:p>
          <a:p>
            <a:r>
              <a:rPr lang="en-AU" sz="1400" dirty="0"/>
              <a:t>GALE WARNING FOR SOUTHEASTERN AREA</a:t>
            </a:r>
          </a:p>
          <a:p>
            <a:r>
              <a:rPr lang="en-AU" sz="1400" dirty="0"/>
              <a:t> </a:t>
            </a:r>
          </a:p>
          <a:p>
            <a:r>
              <a:rPr lang="en-AU" sz="1400" dirty="0"/>
              <a:t>SITUATION AT 0000UTC</a:t>
            </a:r>
          </a:p>
          <a:p>
            <a:r>
              <a:rPr lang="en-AU" sz="1400" dirty="0"/>
              <a:t>Vigorous westerly flow.</a:t>
            </a:r>
          </a:p>
          <a:p>
            <a:r>
              <a:rPr lang="en-AU" sz="1400" dirty="0"/>
              <a:t> </a:t>
            </a:r>
          </a:p>
          <a:p>
            <a:r>
              <a:rPr lang="en-AU" sz="1400" dirty="0"/>
              <a:t>AREA AFFECTED</a:t>
            </a:r>
          </a:p>
          <a:p>
            <a:r>
              <a:rPr lang="en-AU" sz="1400" dirty="0"/>
              <a:t>Bounded by 50S140E 50S160E 47S160E 49S140E 50S140E.</a:t>
            </a:r>
          </a:p>
          <a:p>
            <a:r>
              <a:rPr lang="en-AU" sz="1400" dirty="0"/>
              <a:t> </a:t>
            </a:r>
          </a:p>
          <a:p>
            <a:r>
              <a:rPr lang="en-AU" sz="1400" dirty="0"/>
              <a:t>FORECAST</a:t>
            </a:r>
          </a:p>
          <a:p>
            <a:r>
              <a:rPr lang="en-AU" sz="1400" dirty="0"/>
              <a:t>Westerly quarter winds 30/40 knots west of 143E at first, extending to west of 155E by 161200UTC and throughout by 161800UTC.</a:t>
            </a:r>
          </a:p>
          <a:p>
            <a:r>
              <a:rPr lang="en-AU" sz="1400" dirty="0"/>
              <a:t>Winds easing below 34 knots west of 148E by 170000UTC.</a:t>
            </a:r>
          </a:p>
          <a:p>
            <a:r>
              <a:rPr lang="en-AU" sz="1400" dirty="0"/>
              <a:t>Rough to very rough seas. Moderate to heavy swell.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23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Where we got the forecasts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Bureau of Meteorology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PredictWind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Bob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MetBob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b="1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834039"/>
            <a:ext cx="628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Routing and weather outlook    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</a:rPr>
              <a:t>on passage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dirty="0"/>
              <a:t>Hi there Alex.</a:t>
            </a:r>
            <a:br>
              <a:rPr lang="en-AU" dirty="0"/>
            </a:br>
            <a:br>
              <a:rPr lang="en-AU" dirty="0"/>
            </a:br>
            <a:r>
              <a:rPr lang="en-AU" dirty="0"/>
              <a:t>That front went thru North Island this morning with lots of squalls and lightning, two (known) tornadoes. </a:t>
            </a:r>
            <a:br>
              <a:rPr lang="en-AU" dirty="0"/>
            </a:br>
            <a:r>
              <a:rPr lang="en-AU" dirty="0"/>
              <a:t>Yes these are huge swells,  I was hoping they would be far apart enough to be gentle giants,</a:t>
            </a:r>
            <a:br>
              <a:rPr lang="en-AU" dirty="0"/>
            </a:br>
            <a:r>
              <a:rPr lang="en-AU" dirty="0"/>
              <a:t>  but in these strong winds  the top 2metres are breaking waves, </a:t>
            </a:r>
            <a:br>
              <a:rPr lang="en-AU" dirty="0"/>
            </a:br>
            <a:r>
              <a:rPr lang="en-AU" dirty="0"/>
              <a:t>and so be it,  325True. </a:t>
            </a:r>
            <a:br>
              <a:rPr lang="en-AU" dirty="0"/>
            </a:br>
            <a:br>
              <a:rPr lang="en-AU" dirty="0"/>
            </a:br>
            <a:r>
              <a:rPr lang="en-AU" dirty="0"/>
              <a:t>We can possibly turn left to the SW again on Wednesday morning,</a:t>
            </a:r>
            <a:br>
              <a:rPr lang="en-AU" dirty="0"/>
            </a:br>
            <a:r>
              <a:rPr lang="en-AU" dirty="0"/>
              <a:t> but that'd get us in difficult from strong adverse currents,/choppy seas  </a:t>
            </a:r>
            <a:br>
              <a:rPr lang="en-AU" dirty="0"/>
            </a:br>
            <a:r>
              <a:rPr lang="en-AU" dirty="0"/>
              <a:t>And so this suggests  landfall at     NEWCASTLE </a:t>
            </a:r>
            <a:br>
              <a:rPr lang="en-AU" dirty="0"/>
            </a:br>
            <a:br>
              <a:rPr lang="en-AU" dirty="0"/>
            </a:br>
            <a:r>
              <a:rPr lang="en-AU" dirty="0"/>
              <a:t>If we went further SW along the coast then will encounter a strong SW change  Sat night/Sunday. </a:t>
            </a:r>
            <a:br>
              <a:rPr lang="en-AU" dirty="0"/>
            </a:br>
            <a:br>
              <a:rPr lang="en-AU" dirty="0"/>
            </a:br>
            <a:r>
              <a:rPr lang="en-AU" dirty="0"/>
              <a:t>SO here's update table to Newcastle. Usual decode , and in NZST , subtract 2 hours to get </a:t>
            </a:r>
            <a:r>
              <a:rPr lang="en-AU" dirty="0" err="1"/>
              <a:t>Aus</a:t>
            </a:r>
            <a:r>
              <a:rPr lang="en-AU" dirty="0"/>
              <a:t> time.</a:t>
            </a:r>
            <a:br>
              <a:rPr lang="en-AU" dirty="0"/>
            </a:br>
            <a:br>
              <a:rPr lang="en-AU" dirty="0"/>
            </a:br>
            <a:r>
              <a:rPr lang="en-AU" dirty="0"/>
              <a:t>LT -   HH:MM|   Lat:/ Long      :| </a:t>
            </a:r>
            <a:r>
              <a:rPr lang="en-AU" dirty="0" err="1"/>
              <a:t>hPa</a:t>
            </a:r>
            <a:r>
              <a:rPr lang="en-AU" dirty="0"/>
              <a:t> |</a:t>
            </a:r>
            <a:r>
              <a:rPr lang="en-AU" dirty="0" err="1"/>
              <a:t>lull~avg~gust|Brg-Kt</a:t>
            </a:r>
            <a:r>
              <a:rPr lang="en-AU" dirty="0"/>
              <a:t>     |TWA|DRIFT </a:t>
            </a:r>
            <a:r>
              <a:rPr lang="en-AU" dirty="0" err="1"/>
              <a:t>to|Sig</a:t>
            </a:r>
            <a:r>
              <a:rPr lang="en-AU" dirty="0"/>
              <a:t> m</a:t>
            </a:r>
            <a:br>
              <a:rPr lang="en-AU" dirty="0"/>
            </a:br>
            <a:r>
              <a:rPr lang="en-AU" dirty="0"/>
              <a:t>10-Apr-12:00|34:40S/161:20E|1017|-S-20~25~37|326-05.9|161|275-1.7|4.1</a:t>
            </a:r>
            <a:br>
              <a:rPr lang="en-AU" dirty="0"/>
            </a:br>
            <a:r>
              <a:rPr lang="en-AU" dirty="0"/>
              <a:t>10-Apr-16:42|34:15S/160:59E|1018|-S-20~26~38|326-05.9|161|249-0.5|4.3</a:t>
            </a:r>
            <a:br>
              <a:rPr lang="en-AU" dirty="0"/>
            </a:br>
            <a:r>
              <a:rPr lang="en-AU" dirty="0"/>
              <a:t>10-Apr-21:56|33:50S/160:40E|1021|SSE19~24~36|326-06.0|179|229-0.6|4.4</a:t>
            </a:r>
            <a:br>
              <a:rPr lang="en-AU" dirty="0"/>
            </a:br>
            <a:r>
              <a:rPr lang="en-AU" dirty="0"/>
              <a:t>11-Apr-03:00|33:25S/160:20E|1022|-SE12~15~22|327-06.2|170|319-0.3|4.3</a:t>
            </a:r>
            <a:br>
              <a:rPr lang="en-AU" dirty="0"/>
            </a:br>
            <a:r>
              <a:rPr lang="en-AU" dirty="0"/>
              <a:t>When swells and wind </a:t>
            </a:r>
            <a:r>
              <a:rPr lang="en-AU" dirty="0" err="1"/>
              <a:t>eae</a:t>
            </a:r>
            <a:r>
              <a:rPr lang="en-AU" dirty="0"/>
              <a:t> try 300true, can take this turn gradually </a:t>
            </a:r>
            <a:br>
              <a:rPr lang="en-AU" dirty="0"/>
            </a:br>
            <a:r>
              <a:rPr lang="en-AU" dirty="0"/>
              <a:t>11-Apr-07:41|33:00S/160:00E|1023|-SE12~15~22|300-06.2|160|335-0.7|4.2</a:t>
            </a:r>
            <a:br>
              <a:rPr lang="en-AU" dirty="0"/>
            </a:br>
            <a:r>
              <a:rPr lang="en-AU" dirty="0"/>
              <a:t>11-Apr-16:59|32:30S/158:59E|1023|-SE05~06~09|301-04.8|166|308-1.4|3.8*</a:t>
            </a:r>
            <a:br>
              <a:rPr lang="en-AU" dirty="0"/>
            </a:br>
            <a:r>
              <a:rPr lang="en-AU" dirty="0"/>
              <a:t>At 32S go west, brace for strong  current from the south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93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How we got the forecasts on 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Rusalka</a:t>
            </a:r>
            <a:endParaRPr lang="en-AU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Internet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obviously before departure and whilst available.</a:t>
            </a:r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IridiumGO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!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 passage.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on passage*.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E07B7-ABCC-48ED-8A01-4B4A66998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60" y="2299970"/>
            <a:ext cx="5349240" cy="40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68FACD-9847-4CBC-A5AC-0D3761338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12" y="0"/>
            <a:ext cx="1001818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F9BB7-73CD-4638-B637-E03AD3065CBA}"/>
              </a:ext>
            </a:extLst>
          </p:cNvPr>
          <p:cNvSpPr txBox="1"/>
          <p:nvPr/>
        </p:nvSpPr>
        <p:spPr>
          <a:xfrm>
            <a:off x="3841931" y="4476465"/>
            <a:ext cx="182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Initial Route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Hobart to Nelson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5935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1 – Hobart to Nelson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4A599-B0D5-4011-B6D7-BB144F2F2A63}"/>
              </a:ext>
            </a:extLst>
          </p:cNvPr>
          <p:cNvSpPr txBox="1"/>
          <p:nvPr/>
        </p:nvSpPr>
        <p:spPr>
          <a:xfrm>
            <a:off x="1" y="2709333"/>
            <a:ext cx="2173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9:30pm</a:t>
            </a:r>
          </a:p>
          <a:p>
            <a:r>
              <a:rPr lang="en-US" sz="1400" dirty="0"/>
              <a:t>15/1/2018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91036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F4BB49-6C01-4385-8E4B-2F8547E7F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59428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1 – Hobart to Nelson</a:t>
            </a:r>
            <a:b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First evening meal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AF677B-9CD7-489B-8D3F-598564997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6"/>
            <a:ext cx="12182351" cy="6863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5935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1 – Hobart to Nelson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B7DD7-BD72-4521-99F3-87B373044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" y="0"/>
            <a:ext cx="1211413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5935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1 – Hobart to Nelson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4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A5FB94-5325-40B0-834C-E383E74B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" y="0"/>
            <a:ext cx="1217927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5935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1 – Hobart to Nelson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6F1F3C-7C1B-4196-BE19-59B81C809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38" y="0"/>
            <a:ext cx="91868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5935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1 – Hobart to Nelson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75059-5923-4C24-8318-9FD7449FA052}"/>
              </a:ext>
            </a:extLst>
          </p:cNvPr>
          <p:cNvSpPr txBox="1"/>
          <p:nvPr/>
        </p:nvSpPr>
        <p:spPr>
          <a:xfrm>
            <a:off x="0" y="2709333"/>
            <a:ext cx="3005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3:40pm</a:t>
            </a:r>
          </a:p>
          <a:p>
            <a:r>
              <a:rPr lang="en-US" sz="1400" dirty="0"/>
              <a:t>18/1/2018</a:t>
            </a:r>
            <a:endParaRPr lang="en-A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420FE-2502-4FC1-9278-7EE538A345EB}"/>
              </a:ext>
            </a:extLst>
          </p:cNvPr>
          <p:cNvSpPr txBox="1"/>
          <p:nvPr/>
        </p:nvSpPr>
        <p:spPr>
          <a:xfrm>
            <a:off x="4722752" y="3700927"/>
            <a:ext cx="1822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Initial Route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Hobart to Nelson</a:t>
            </a:r>
            <a:endParaRPr lang="en-A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7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0236-7FA5-4A09-A962-75C25098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9255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Rusalka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2018 Tasman Sea Crossings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2B5BB-647E-4D7D-A25E-3B72E6DF6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27395"/>
            <a:ext cx="5161845" cy="32495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Briefly touch on: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weather prediction models and forecasts we looked at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ocean data we looked at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Where we got the information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we accessed it</a:t>
            </a:r>
          </a:p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32C65-3EC7-41C7-9DCD-A0CD9F29D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0534" y="2927395"/>
            <a:ext cx="6231468" cy="32495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How this was used on passages: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Leg 1 Hobart to Nelson – uneventful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Leg 2 Nelson to Newcastle – challenging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Leg 3 Newcastle to Hobart – currents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CCF17-BBC6-4A7D-91A5-783E11254429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77502-1336-4B43-B289-2CACE68F3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38" y="0"/>
            <a:ext cx="918686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F9BB7-73CD-4638-B637-E03AD3065CBA}"/>
              </a:ext>
            </a:extLst>
          </p:cNvPr>
          <p:cNvSpPr txBox="1"/>
          <p:nvPr/>
        </p:nvSpPr>
        <p:spPr>
          <a:xfrm>
            <a:off x="4588773" y="3700927"/>
            <a:ext cx="2090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No Change to Route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Hobart to Nelson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5935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1 – Hobart to Nelson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DBEB0-BB83-453D-8CBB-EF2ACCA3F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6"/>
            <a:ext cx="12192000" cy="6862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5935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1 – Hobart to Nelson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04291-4DC5-4BFD-9EBB-6ED491EAC2A9}"/>
              </a:ext>
            </a:extLst>
          </p:cNvPr>
          <p:cNvSpPr txBox="1"/>
          <p:nvPr/>
        </p:nvSpPr>
        <p:spPr>
          <a:xfrm>
            <a:off x="0" y="-9539"/>
            <a:ext cx="11899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1 – Hobart to Nelson, approaching NZ, midday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DAB98-B17D-4267-8D88-2D577BE4C22B}"/>
              </a:ext>
            </a:extLst>
          </p:cNvPr>
          <p:cNvSpPr txBox="1"/>
          <p:nvPr/>
        </p:nvSpPr>
        <p:spPr>
          <a:xfrm>
            <a:off x="3397956" y="2935111"/>
            <a:ext cx="2945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removed, see </a:t>
            </a:r>
            <a:r>
              <a:rPr lang="en-US" dirty="0" err="1"/>
              <a:t>youtube</a:t>
            </a:r>
            <a:r>
              <a:rPr lang="en-US" dirty="0"/>
              <a:t>:</a:t>
            </a:r>
          </a:p>
          <a:p>
            <a:r>
              <a:rPr lang="en-AU" dirty="0"/>
              <a:t>https://youtu.be/rZ-FkAJl-hI</a:t>
            </a:r>
          </a:p>
        </p:txBody>
      </p:sp>
    </p:spTree>
    <p:extLst>
      <p:ext uri="{BB962C8B-B14F-4D97-AF65-F5344CB8AC3E}">
        <p14:creationId xmlns:p14="http://schemas.microsoft.com/office/powerpoint/2010/main" val="23095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E173F-75FB-404B-A2C5-090955173A15}"/>
              </a:ext>
            </a:extLst>
          </p:cNvPr>
          <p:cNvSpPr txBox="1"/>
          <p:nvPr/>
        </p:nvSpPr>
        <p:spPr>
          <a:xfrm>
            <a:off x="0" y="-9539"/>
            <a:ext cx="9575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1 – Hobart to Nelson, mid afternoon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30DF0-6966-49C3-BBDE-A025F261BF54}"/>
              </a:ext>
            </a:extLst>
          </p:cNvPr>
          <p:cNvSpPr txBox="1"/>
          <p:nvPr/>
        </p:nvSpPr>
        <p:spPr>
          <a:xfrm>
            <a:off x="3397956" y="2935111"/>
            <a:ext cx="3159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removed, see </a:t>
            </a:r>
            <a:r>
              <a:rPr lang="en-US" dirty="0" err="1"/>
              <a:t>youtube</a:t>
            </a:r>
            <a:r>
              <a:rPr lang="en-US" dirty="0"/>
              <a:t>:</a:t>
            </a:r>
          </a:p>
          <a:p>
            <a:r>
              <a:rPr lang="en-AU" dirty="0"/>
              <a:t>https://youtu.be/Qb2CqNKa4IA</a:t>
            </a:r>
          </a:p>
        </p:txBody>
      </p:sp>
    </p:spTree>
    <p:extLst>
      <p:ext uri="{BB962C8B-B14F-4D97-AF65-F5344CB8AC3E}">
        <p14:creationId xmlns:p14="http://schemas.microsoft.com/office/powerpoint/2010/main" val="33881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573061-5AA2-4F46-87A5-3CD699EB2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70" y="0"/>
            <a:ext cx="7073730" cy="3995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FFFAF-BC94-4DA5-A9ED-D2727526D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BACAE0-651D-4E9D-91E2-339F5FCCD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70" y="2872800"/>
            <a:ext cx="7073730" cy="398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7938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1 – Hobart to Nelson, arrived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EEC502-46AE-4AB4-B529-E05339CE0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"/>
            <a:ext cx="12192000" cy="6857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B2BE6-ECED-4563-B30E-5A8C14CEA056}"/>
              </a:ext>
            </a:extLst>
          </p:cNvPr>
          <p:cNvSpPr txBox="1"/>
          <p:nvPr/>
        </p:nvSpPr>
        <p:spPr>
          <a:xfrm>
            <a:off x="0" y="0"/>
            <a:ext cx="1153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Leg 2 – Nelson to Eden, after cruising the Sounds</a:t>
            </a:r>
            <a:endParaRPr lang="en-AU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FB2BE6-ECED-4563-B30E-5A8C14CEA056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BF117-CA0A-4E8B-99C5-9158FEEC0483}"/>
              </a:ext>
            </a:extLst>
          </p:cNvPr>
          <p:cNvSpPr txBox="1"/>
          <p:nvPr/>
        </p:nvSpPr>
        <p:spPr>
          <a:xfrm>
            <a:off x="4570550" y="2756085"/>
            <a:ext cx="295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Initial Nelson to Eden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Synoptic Outlook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5817A-8090-421A-8B6D-980BBDD074D1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65E5B-2C28-4110-84A7-98EA5156C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143" y="88121"/>
            <a:ext cx="4073857" cy="6769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8F154-E883-48B8-BBA5-6C298CE3D5E9}"/>
              </a:ext>
            </a:extLst>
          </p:cNvPr>
          <p:cNvSpPr txBox="1"/>
          <p:nvPr/>
        </p:nvSpPr>
        <p:spPr>
          <a:xfrm>
            <a:off x="0" y="2709333"/>
            <a:ext cx="24526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5:30am</a:t>
            </a:r>
          </a:p>
          <a:p>
            <a:r>
              <a:rPr lang="en-US" sz="1400" dirty="0"/>
              <a:t>02/4/2018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Possible front Tuesday 10</a:t>
            </a:r>
            <a:r>
              <a:rPr lang="en-US" sz="1400" baseline="30000" dirty="0"/>
              <a:t>th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Esp</a:t>
            </a:r>
            <a:r>
              <a:rPr lang="en-US" sz="1400" dirty="0"/>
              <a:t> seen on PWE and </a:t>
            </a:r>
            <a:r>
              <a:rPr lang="en-US" sz="1400" dirty="0" err="1"/>
              <a:t>BobMacD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Comfort criteria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9202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FB2BE6-ECED-4563-B30E-5A8C14CEA056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BF117-CA0A-4E8B-99C5-9158FEEC0483}"/>
              </a:ext>
            </a:extLst>
          </p:cNvPr>
          <p:cNvSpPr txBox="1"/>
          <p:nvPr/>
        </p:nvSpPr>
        <p:spPr>
          <a:xfrm>
            <a:off x="4570550" y="2756085"/>
            <a:ext cx="295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Initial Nelson to Eden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Tasman Currents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5817A-8090-421A-8B6D-980BBDD074D1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6856CA-F7B9-473C-BD50-639688C69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12" y="1396106"/>
            <a:ext cx="4416552" cy="46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683610-0EA7-41C2-BF53-405DA521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0"/>
            <a:ext cx="97393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8350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 (Newcastle)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3594E-2226-4EC0-895F-9B7524FBC1FF}"/>
              </a:ext>
            </a:extLst>
          </p:cNvPr>
          <p:cNvSpPr txBox="1"/>
          <p:nvPr/>
        </p:nvSpPr>
        <p:spPr>
          <a:xfrm>
            <a:off x="5238661" y="2923625"/>
            <a:ext cx="162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Initial Route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Nelson to Eden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4833A-ADF3-4698-972E-E3A278CC4342}"/>
              </a:ext>
            </a:extLst>
          </p:cNvPr>
          <p:cNvSpPr txBox="1"/>
          <p:nvPr/>
        </p:nvSpPr>
        <p:spPr>
          <a:xfrm>
            <a:off x="0" y="2709333"/>
            <a:ext cx="24526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5:30am</a:t>
            </a:r>
          </a:p>
          <a:p>
            <a:r>
              <a:rPr lang="en-US" sz="1400" dirty="0"/>
              <a:t>02/4/2018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Possible front Tuesday 10</a:t>
            </a:r>
            <a:r>
              <a:rPr lang="en-US" sz="1400" baseline="30000" dirty="0"/>
              <a:t>th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Esp</a:t>
            </a:r>
            <a:r>
              <a:rPr lang="en-US" sz="1400" dirty="0"/>
              <a:t> seen on PWE and </a:t>
            </a:r>
            <a:r>
              <a:rPr lang="en-US" sz="1400" dirty="0" err="1"/>
              <a:t>BobMacD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Comfort criteria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8384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A5E9B2-10FB-422E-BA31-888796AB3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" y="0"/>
            <a:ext cx="1217033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5327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2 –Nelson to Eden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7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Weather Prediction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GFS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(Global Forecast System), from US NOAA, National Climate Centre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ECMWF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(European Centre for Medium Weather Forecasting), based in Reading UK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PWE &amp; PWG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(PredictWind), a boutique forecaster licensed to run a CSIRO developed model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ACCESS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(Australian Community Climate and Eco System Simulator), Developed and run by BOM – Global and Regional, 7 and 3 day forecast</a:t>
            </a: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24638-2BC7-4FE8-8E99-59E69C8C9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67" y="112054"/>
            <a:ext cx="4030133" cy="6745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B2BE6-ECED-4563-B30E-5A8C14CEA056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BF117-CA0A-4E8B-99C5-9158FEEC0483}"/>
              </a:ext>
            </a:extLst>
          </p:cNvPr>
          <p:cNvSpPr txBox="1"/>
          <p:nvPr/>
        </p:nvSpPr>
        <p:spPr>
          <a:xfrm>
            <a:off x="4570550" y="2756085"/>
            <a:ext cx="295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Nelson to Eden after 3 days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Synoptic Outlook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5817A-8090-421A-8B6D-980BBDD074D1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F77C3-8F53-40AD-870E-2CBA7CF21DBC}"/>
              </a:ext>
            </a:extLst>
          </p:cNvPr>
          <p:cNvSpPr txBox="1"/>
          <p:nvPr/>
        </p:nvSpPr>
        <p:spPr>
          <a:xfrm>
            <a:off x="0" y="2709333"/>
            <a:ext cx="2452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8:00pm</a:t>
            </a:r>
          </a:p>
          <a:p>
            <a:r>
              <a:rPr lang="en-US" sz="1400" dirty="0"/>
              <a:t>06/4/2018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Possible front Tuesday 10</a:t>
            </a:r>
            <a:r>
              <a:rPr lang="en-US" sz="1400" baseline="30000" dirty="0"/>
              <a:t>th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Esp</a:t>
            </a:r>
            <a:r>
              <a:rPr lang="en-US" sz="1400" dirty="0"/>
              <a:t> on PWE and </a:t>
            </a:r>
            <a:r>
              <a:rPr lang="en-US" sz="1400" dirty="0" err="1"/>
              <a:t>BobMacD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47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683610-0EA7-41C2-BF53-405DA521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0"/>
            <a:ext cx="97393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55970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Hobart to 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3594E-2226-4EC0-895F-9B7524FBC1FF}"/>
              </a:ext>
            </a:extLst>
          </p:cNvPr>
          <p:cNvSpPr txBox="1"/>
          <p:nvPr/>
        </p:nvSpPr>
        <p:spPr>
          <a:xfrm>
            <a:off x="5238661" y="2923625"/>
            <a:ext cx="162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Initial Route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Nelson to Eden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9D1A1-FCD4-4BDA-91F6-9CBD9D15680B}"/>
              </a:ext>
            </a:extLst>
          </p:cNvPr>
          <p:cNvSpPr txBox="1"/>
          <p:nvPr/>
        </p:nvSpPr>
        <p:spPr>
          <a:xfrm>
            <a:off x="0" y="2709333"/>
            <a:ext cx="24526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8:30pm</a:t>
            </a:r>
          </a:p>
          <a:p>
            <a:r>
              <a:rPr lang="en-US" sz="1400" dirty="0"/>
              <a:t>07/4/2018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Front &amp; low expected midnight Mon 9</a:t>
            </a:r>
            <a:r>
              <a:rPr lang="en-US" sz="1400" baseline="30000" dirty="0"/>
              <a:t>th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Adjust Sun/Mon headings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2264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6F17A-3A0A-4224-B14A-2E4807AFA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0"/>
            <a:ext cx="973931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3594E-2226-4EC0-895F-9B7524FBC1FF}"/>
              </a:ext>
            </a:extLst>
          </p:cNvPr>
          <p:cNvSpPr txBox="1"/>
          <p:nvPr/>
        </p:nvSpPr>
        <p:spPr>
          <a:xfrm>
            <a:off x="5066087" y="2923625"/>
            <a:ext cx="1970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First Route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Nelson to Eden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9971B-8AF5-449F-A53C-F982FB369EC9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CD320-CC3F-4722-BA81-ECFD26BBFA51}"/>
              </a:ext>
            </a:extLst>
          </p:cNvPr>
          <p:cNvSpPr txBox="1"/>
          <p:nvPr/>
        </p:nvSpPr>
        <p:spPr>
          <a:xfrm>
            <a:off x="0" y="2709333"/>
            <a:ext cx="24526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8:30pm</a:t>
            </a:r>
          </a:p>
          <a:p>
            <a:r>
              <a:rPr lang="en-US" sz="1400" dirty="0"/>
              <a:t>07/4/2018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Front &amp; low expected midnight Mon 9</a:t>
            </a:r>
            <a:r>
              <a:rPr lang="en-US" sz="1400" baseline="30000" dirty="0"/>
              <a:t>th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Adjust Sun/Mon headings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9791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C39D7-92F5-4748-8C36-7CF3F977D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" y="0"/>
            <a:ext cx="1219598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5327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2 –Nelson to Eden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FB2BE6-ECED-4563-B30E-5A8C14CEA056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BF117-CA0A-4E8B-99C5-9158FEEC0483}"/>
              </a:ext>
            </a:extLst>
          </p:cNvPr>
          <p:cNvSpPr txBox="1"/>
          <p:nvPr/>
        </p:nvSpPr>
        <p:spPr>
          <a:xfrm>
            <a:off x="4570550" y="2756085"/>
            <a:ext cx="2951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Nelson to Eden after a further 2 days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Synoptic Outlook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5817A-8090-421A-8B6D-980BBDD074D1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83D1E-38CD-4648-83AC-C62F644CF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29" y="113414"/>
            <a:ext cx="4029322" cy="6744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51E8E0-59CD-4DC7-BA78-276B10B0734C}"/>
              </a:ext>
            </a:extLst>
          </p:cNvPr>
          <p:cNvSpPr txBox="1"/>
          <p:nvPr/>
        </p:nvSpPr>
        <p:spPr>
          <a:xfrm>
            <a:off x="0" y="2709333"/>
            <a:ext cx="24526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8:30pm</a:t>
            </a:r>
          </a:p>
          <a:p>
            <a:r>
              <a:rPr lang="en-US" sz="1400" dirty="0"/>
              <a:t>07/4/2018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Front &amp; low expected midnight Mon 9</a:t>
            </a:r>
            <a:r>
              <a:rPr lang="en-US" sz="1400" baseline="30000" dirty="0"/>
              <a:t>th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Adjust Sun/Mon headings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6994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7F939-0A87-4C92-8822-068CDC59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06" y="0"/>
            <a:ext cx="873209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5F36E-04BB-4384-9EC9-34FFDB826EBA}"/>
              </a:ext>
            </a:extLst>
          </p:cNvPr>
          <p:cNvSpPr txBox="1"/>
          <p:nvPr/>
        </p:nvSpPr>
        <p:spPr>
          <a:xfrm>
            <a:off x="0" y="0"/>
            <a:ext cx="5327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Leg 2 –Nelson to Eden</a:t>
            </a:r>
            <a:endParaRPr lang="en-A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4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6F17A-3A0A-4224-B14A-2E4807AFA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0"/>
            <a:ext cx="973931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928003-40F6-48FD-9806-6BDD4D3EFB27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554D2-F443-4A82-9EDF-7D096D6AC62C}"/>
              </a:ext>
            </a:extLst>
          </p:cNvPr>
          <p:cNvSpPr txBox="1"/>
          <p:nvPr/>
        </p:nvSpPr>
        <p:spPr>
          <a:xfrm>
            <a:off x="0" y="2709333"/>
            <a:ext cx="2452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10:00pm</a:t>
            </a:r>
          </a:p>
          <a:p>
            <a:r>
              <a:rPr lang="en-US" sz="1400" dirty="0"/>
              <a:t>08/4/2018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Front expected after midnight Mon 9th</a:t>
            </a:r>
          </a:p>
        </p:txBody>
      </p:sp>
    </p:spTree>
    <p:extLst>
      <p:ext uri="{BB962C8B-B14F-4D97-AF65-F5344CB8AC3E}">
        <p14:creationId xmlns:p14="http://schemas.microsoft.com/office/powerpoint/2010/main" val="29433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574E2E-6713-4C28-97DD-039AD24ED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08" y="0"/>
            <a:ext cx="973931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3594E-2226-4EC0-895F-9B7524FBC1FF}"/>
              </a:ext>
            </a:extLst>
          </p:cNvPr>
          <p:cNvSpPr txBox="1"/>
          <p:nvPr/>
        </p:nvSpPr>
        <p:spPr>
          <a:xfrm>
            <a:off x="4926110" y="2923625"/>
            <a:ext cx="225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Second Route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Nelson to Eden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B8060-10B3-4034-B73B-68B8330BAC54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0CB94-ECF3-49AF-8EA5-ADC4FF0CD09B}"/>
              </a:ext>
            </a:extLst>
          </p:cNvPr>
          <p:cNvSpPr txBox="1"/>
          <p:nvPr/>
        </p:nvSpPr>
        <p:spPr>
          <a:xfrm>
            <a:off x="0" y="2709333"/>
            <a:ext cx="2436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10:00pm</a:t>
            </a:r>
          </a:p>
          <a:p>
            <a:r>
              <a:rPr lang="en-US" sz="1400" dirty="0"/>
              <a:t>08/4/2018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Front expected after midnight Mon 9</a:t>
            </a:r>
            <a:r>
              <a:rPr lang="en-US" sz="1400" baseline="30000" dirty="0"/>
              <a:t>th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Adjust heading around passing of front Mon/Tue</a:t>
            </a:r>
          </a:p>
        </p:txBody>
      </p:sp>
    </p:spTree>
    <p:extLst>
      <p:ext uri="{BB962C8B-B14F-4D97-AF65-F5344CB8AC3E}">
        <p14:creationId xmlns:p14="http://schemas.microsoft.com/office/powerpoint/2010/main" val="24392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11633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Setting runners and hoisting the storm jib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ED9BC-34D7-48DC-95F5-ED685A68DE35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A387A-DA79-4A3E-8D62-177221926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521" y="1397868"/>
            <a:ext cx="5616036" cy="4212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0B4B5B-AB13-4404-A6AD-872A93447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4666" y="1397869"/>
            <a:ext cx="5616036" cy="4212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E11C6A-BCEF-43A5-AB38-003E8CF65F7C}"/>
              </a:ext>
            </a:extLst>
          </p:cNvPr>
          <p:cNvSpPr txBox="1"/>
          <p:nvPr/>
        </p:nvSpPr>
        <p:spPr>
          <a:xfrm>
            <a:off x="0" y="1437736"/>
            <a:ext cx="3161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Rusalka sloop rig with removable inner forestay and running back stays.</a:t>
            </a:r>
          </a:p>
          <a:p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Sunday 8</a:t>
            </a:r>
            <a:r>
              <a:rPr lang="en-US" sz="2000" b="1" baseline="30000" dirty="0">
                <a:solidFill>
                  <a:schemeClr val="accent4">
                    <a:lumMod val="5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: Set the backstay runners.</a:t>
            </a:r>
          </a:p>
          <a:p>
            <a:b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Monday 9</a:t>
            </a:r>
            <a:r>
              <a:rPr lang="en-US" sz="2000" b="1" baseline="30000" dirty="0">
                <a:solidFill>
                  <a:schemeClr val="accent4">
                    <a:lumMod val="50000"/>
                  </a:schemeClr>
                </a:solidFill>
              </a:rPr>
              <a:t>th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: Hoist the storm jib.</a:t>
            </a:r>
          </a:p>
        </p:txBody>
      </p:sp>
    </p:spTree>
    <p:extLst>
      <p:ext uri="{BB962C8B-B14F-4D97-AF65-F5344CB8AC3E}">
        <p14:creationId xmlns:p14="http://schemas.microsoft.com/office/powerpoint/2010/main" val="487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6752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Front passed over us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ED9BC-34D7-48DC-95F5-ED685A68DE35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B782C-F027-43CF-8A81-AA75E4605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23" y="664276"/>
            <a:ext cx="7372597" cy="5529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57687-BF93-4FCB-80EB-907DC7B0DC5A}"/>
              </a:ext>
            </a:extLst>
          </p:cNvPr>
          <p:cNvSpPr txBox="1"/>
          <p:nvPr/>
        </p:nvSpPr>
        <p:spPr>
          <a:xfrm>
            <a:off x="0" y="2709333"/>
            <a:ext cx="2179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09:30pm</a:t>
            </a:r>
          </a:p>
          <a:p>
            <a:r>
              <a:rPr lang="en-US" sz="1400" dirty="0"/>
              <a:t>10/4/2018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Front passed just after midnight Mon 9</a:t>
            </a:r>
            <a:r>
              <a:rPr lang="en-US" sz="1400" baseline="30000" dirty="0"/>
              <a:t>th</a:t>
            </a:r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367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Weather Prediction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GFS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(Global Forecast System), from US NOAA, National Climate Centre – Global, 14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ECMWF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(European Centre for Medium Weather Forecasting), based in Reading UK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PWE &amp; PWG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(PredictWind), a boutique forecaster licensed to run a CSIRO developed model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ACCESS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(Australian Community Climate and Eco System Simulator), Developed and run by BOM – Global and Regional, 7 and 3 day forecast</a:t>
            </a: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1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180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Exhausted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Hove to and all crew crashed into bunks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Too tired to take photos so there’s nothing to see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19B9E-6822-4071-B85F-B05573C8100A}"/>
              </a:ext>
            </a:extLst>
          </p:cNvPr>
          <p:cNvSpPr txBox="1"/>
          <p:nvPr/>
        </p:nvSpPr>
        <p:spPr>
          <a:xfrm>
            <a:off x="0" y="0"/>
            <a:ext cx="5324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After the front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862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After the badly needed rest consider the situation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19B9E-6822-4071-B85F-B05573C8100A}"/>
              </a:ext>
            </a:extLst>
          </p:cNvPr>
          <p:cNvSpPr txBox="1"/>
          <p:nvPr/>
        </p:nvSpPr>
        <p:spPr>
          <a:xfrm>
            <a:off x="0" y="0"/>
            <a:ext cx="5324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After the front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6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574E2E-6713-4C28-97DD-039AD24ED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0"/>
            <a:ext cx="97393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EB37E-6070-49E4-A49C-906E6D4300D4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181A8-421F-48A8-B020-DD81B5FDB3F8}"/>
              </a:ext>
            </a:extLst>
          </p:cNvPr>
          <p:cNvSpPr txBox="1"/>
          <p:nvPr/>
        </p:nvSpPr>
        <p:spPr>
          <a:xfrm>
            <a:off x="0" y="2709333"/>
            <a:ext cx="24526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08:55am</a:t>
            </a:r>
          </a:p>
          <a:p>
            <a:r>
              <a:rPr lang="en-US" sz="1400" dirty="0"/>
              <a:t>10/4/2018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Small front expected Thu 12</a:t>
            </a:r>
            <a:r>
              <a:rPr lang="en-US" sz="1400" baseline="30000" dirty="0"/>
              <a:t>th</a:t>
            </a:r>
            <a:r>
              <a:rPr lang="en-US" sz="1400" dirty="0"/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Nasty front expected Sat 14</a:t>
            </a:r>
            <a:r>
              <a:rPr lang="en-US" sz="1400" baseline="30000" dirty="0"/>
              <a:t>th</a:t>
            </a:r>
            <a:r>
              <a:rPr lang="en-US" sz="1400" dirty="0"/>
              <a:t> off Eden</a:t>
            </a:r>
          </a:p>
        </p:txBody>
      </p:sp>
    </p:spTree>
    <p:extLst>
      <p:ext uri="{BB962C8B-B14F-4D97-AF65-F5344CB8AC3E}">
        <p14:creationId xmlns:p14="http://schemas.microsoft.com/office/powerpoint/2010/main" val="910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6712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Newcastle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3594E-2226-4EC0-895F-9B7524FBC1FF}"/>
              </a:ext>
            </a:extLst>
          </p:cNvPr>
          <p:cNvSpPr txBox="1"/>
          <p:nvPr/>
        </p:nvSpPr>
        <p:spPr>
          <a:xfrm>
            <a:off x="4915809" y="3105834"/>
            <a:ext cx="22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Forecast around Eden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FEFEA-C675-452D-8C59-C569BC160C2D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A86BD-9510-4100-966F-D6E1CB281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44" y="248802"/>
            <a:ext cx="3842834" cy="643243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58B537E-30A2-46DA-94BA-7F9D5F7E4CFD}"/>
              </a:ext>
            </a:extLst>
          </p:cNvPr>
          <p:cNvSpPr/>
          <p:nvPr/>
        </p:nvSpPr>
        <p:spPr>
          <a:xfrm>
            <a:off x="7287872" y="3849512"/>
            <a:ext cx="4324709" cy="341691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58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00" y="1439943"/>
            <a:ext cx="4925746" cy="36593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Wind does not abate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Seas continue to build up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Course no further west than 325</a:t>
            </a: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Again consider Sydney or Newcastle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Outlook from Bob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McDavitt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  <a:endParaRPr lang="en-US" b="1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DD571-766D-4C17-BF93-58DA0605D1FC}"/>
              </a:ext>
            </a:extLst>
          </p:cNvPr>
          <p:cNvSpPr txBox="1">
            <a:spLocks/>
          </p:cNvSpPr>
          <p:nvPr/>
        </p:nvSpPr>
        <p:spPr>
          <a:xfrm>
            <a:off x="5570220" y="1825625"/>
            <a:ext cx="5875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955174-5A2D-4B58-99F3-38BE407A0B31}"/>
              </a:ext>
            </a:extLst>
          </p:cNvPr>
          <p:cNvSpPr txBox="1">
            <a:spLocks/>
          </p:cNvSpPr>
          <p:nvPr/>
        </p:nvSpPr>
        <p:spPr>
          <a:xfrm>
            <a:off x="5402580" y="1448356"/>
            <a:ext cx="6789420" cy="5409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/>
              <a:t>Hi there Alex.</a:t>
            </a:r>
            <a:br>
              <a:rPr lang="en-AU" sz="1600" dirty="0"/>
            </a:br>
            <a:br>
              <a:rPr lang="en-AU" sz="1600" dirty="0"/>
            </a:br>
            <a:r>
              <a:rPr lang="en-AU" sz="1600" dirty="0"/>
              <a:t>That front went thru North Island this morning with lots of squalls and lightning, two (known) tornadoes. </a:t>
            </a:r>
            <a:br>
              <a:rPr lang="en-AU" sz="1600" dirty="0"/>
            </a:br>
            <a:r>
              <a:rPr lang="en-AU" sz="1600" dirty="0"/>
              <a:t>Yes these are huge swells,  I was hoping they would be far apart enough to be gentle giants,</a:t>
            </a:r>
            <a:br>
              <a:rPr lang="en-AU" sz="1600" dirty="0"/>
            </a:br>
            <a:r>
              <a:rPr lang="en-AU" sz="1600" dirty="0"/>
              <a:t>  but in these strong winds  the top 2metres are breaking waves, </a:t>
            </a:r>
            <a:br>
              <a:rPr lang="en-AU" sz="1600" dirty="0"/>
            </a:br>
            <a:r>
              <a:rPr lang="en-AU" sz="1600" dirty="0"/>
              <a:t>and so be it,  325True. </a:t>
            </a:r>
            <a:br>
              <a:rPr lang="en-AU" sz="1600" dirty="0"/>
            </a:br>
            <a:br>
              <a:rPr lang="en-AU" sz="1600" dirty="0"/>
            </a:br>
            <a:r>
              <a:rPr lang="en-AU" sz="1600" dirty="0"/>
              <a:t>We can possibly turn left to the SW again on Wednesday morning,</a:t>
            </a:r>
            <a:br>
              <a:rPr lang="en-AU" sz="1600" dirty="0"/>
            </a:br>
            <a:r>
              <a:rPr lang="en-AU" sz="1600" dirty="0"/>
              <a:t> but that'd get us in difficult from strong adverse currents,/choppy seas  </a:t>
            </a:r>
            <a:br>
              <a:rPr lang="en-AU" sz="1600" dirty="0"/>
            </a:br>
            <a:r>
              <a:rPr lang="en-AU" sz="1600" dirty="0"/>
              <a:t>And so this suggests  landfall at     NEWCASTLE </a:t>
            </a:r>
            <a:br>
              <a:rPr lang="en-AU" sz="1600" dirty="0"/>
            </a:br>
            <a:br>
              <a:rPr lang="en-AU" sz="1600" dirty="0"/>
            </a:br>
            <a:r>
              <a:rPr lang="en-AU" sz="1600" dirty="0"/>
              <a:t>If we went further SW along the coast then will encounter a strong SW change  Sat night/Sunday. </a:t>
            </a:r>
            <a:br>
              <a:rPr lang="en-AU" sz="1600" dirty="0"/>
            </a:br>
            <a:br>
              <a:rPr lang="en-AU" sz="1600" dirty="0"/>
            </a:br>
            <a:r>
              <a:rPr lang="en-AU" sz="1600" dirty="0"/>
              <a:t>SO here's update table to Newcastle. Usual decode , and in NZST , subtract 2 hours to get </a:t>
            </a:r>
            <a:r>
              <a:rPr lang="en-AU" sz="1600" dirty="0" err="1"/>
              <a:t>Aus</a:t>
            </a:r>
            <a:r>
              <a:rPr lang="en-AU" sz="1600" dirty="0"/>
              <a:t> time.</a:t>
            </a:r>
            <a:br>
              <a:rPr lang="en-AU" sz="1600" dirty="0"/>
            </a:br>
            <a:br>
              <a:rPr lang="en-AU" sz="1600" dirty="0"/>
            </a:br>
            <a:r>
              <a:rPr lang="en-AU" sz="1600" dirty="0"/>
              <a:t>LT -   HH:MM|   Lat:/ Long      :| </a:t>
            </a:r>
            <a:r>
              <a:rPr lang="en-AU" sz="1600" dirty="0" err="1"/>
              <a:t>hPa</a:t>
            </a:r>
            <a:r>
              <a:rPr lang="en-AU" sz="1600" dirty="0"/>
              <a:t> |</a:t>
            </a:r>
            <a:r>
              <a:rPr lang="en-AU" sz="1600" dirty="0" err="1"/>
              <a:t>lull~avg~gust|Brg-Kt</a:t>
            </a:r>
            <a:r>
              <a:rPr lang="en-AU" sz="1600" dirty="0"/>
              <a:t>     |TWA|DRIFT </a:t>
            </a:r>
            <a:r>
              <a:rPr lang="en-AU" sz="1600" dirty="0" err="1"/>
              <a:t>to|Sig</a:t>
            </a:r>
            <a:r>
              <a:rPr lang="en-AU" sz="1600" dirty="0"/>
              <a:t> m</a:t>
            </a:r>
            <a:br>
              <a:rPr lang="en-AU" sz="1600" dirty="0"/>
            </a:br>
            <a:r>
              <a:rPr lang="en-AU" sz="1600" dirty="0"/>
              <a:t>10-Apr-12:00|34:40S/161:20E|1017|-S-20~25~37|326-05.9|161|275-1.7|4.1</a:t>
            </a:r>
            <a:br>
              <a:rPr lang="en-AU" sz="1600" dirty="0"/>
            </a:br>
            <a:r>
              <a:rPr lang="en-AU" sz="1600" dirty="0"/>
              <a:t>10-Apr-16:42|34:15S/160:59E|1018|-S-20~26~38|326-05.9|161|249-0.5|4.3</a:t>
            </a:r>
            <a:br>
              <a:rPr lang="en-AU" sz="1600" dirty="0"/>
            </a:br>
            <a:r>
              <a:rPr lang="en-AU" sz="1600" dirty="0"/>
              <a:t>10-Apr-21:56|33:50S/160:40E|1021|SSE19~24~36|326-06.0|179|229-0.6|4.4</a:t>
            </a:r>
            <a:br>
              <a:rPr lang="en-AU" sz="1600" dirty="0"/>
            </a:br>
            <a:endParaRPr lang="en-US" sz="1600" dirty="0"/>
          </a:p>
          <a:p>
            <a:endParaRPr lang="en-A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19B9E-6822-4071-B85F-B05573C8100A}"/>
              </a:ext>
            </a:extLst>
          </p:cNvPr>
          <p:cNvSpPr txBox="1"/>
          <p:nvPr/>
        </p:nvSpPr>
        <p:spPr>
          <a:xfrm>
            <a:off x="0" y="0"/>
            <a:ext cx="5324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After the front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6712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Newcastle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3594E-2226-4EC0-895F-9B7524FBC1FF}"/>
              </a:ext>
            </a:extLst>
          </p:cNvPr>
          <p:cNvSpPr txBox="1"/>
          <p:nvPr/>
        </p:nvSpPr>
        <p:spPr>
          <a:xfrm>
            <a:off x="4996121" y="3105834"/>
            <a:ext cx="2138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Third Route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Nelson to Newcastle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FEFEA-C675-452D-8C59-C569BC160C2D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A86BD-9510-4100-966F-D6E1CB281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30" y="248802"/>
            <a:ext cx="3842834" cy="6432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FEDF3-2D8B-49C0-BC0C-016BF0DB3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3" y="981458"/>
            <a:ext cx="4429356" cy="468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58B537E-30A2-46DA-94BA-7F9D5F7E4CFD}"/>
              </a:ext>
            </a:extLst>
          </p:cNvPr>
          <p:cNvSpPr/>
          <p:nvPr/>
        </p:nvSpPr>
        <p:spPr>
          <a:xfrm>
            <a:off x="7287872" y="3849512"/>
            <a:ext cx="4324709" cy="341691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99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574E2E-6713-4C28-97DD-039AD24ED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0"/>
            <a:ext cx="97393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EB37E-6070-49E4-A49C-906E6D4300D4}"/>
              </a:ext>
            </a:extLst>
          </p:cNvPr>
          <p:cNvSpPr txBox="1"/>
          <p:nvPr/>
        </p:nvSpPr>
        <p:spPr>
          <a:xfrm>
            <a:off x="0" y="0"/>
            <a:ext cx="545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Eden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1769A-5A0D-4BDC-A37B-D9AC01749BCF}"/>
              </a:ext>
            </a:extLst>
          </p:cNvPr>
          <p:cNvSpPr txBox="1"/>
          <p:nvPr/>
        </p:nvSpPr>
        <p:spPr>
          <a:xfrm>
            <a:off x="0" y="2709333"/>
            <a:ext cx="24526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08:55am</a:t>
            </a:r>
          </a:p>
          <a:p>
            <a:r>
              <a:rPr lang="en-US" sz="1400" dirty="0"/>
              <a:t>10/4/2018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Small front expected Thu 12</a:t>
            </a:r>
            <a:r>
              <a:rPr lang="en-US" sz="1400" baseline="30000" dirty="0"/>
              <a:t>th</a:t>
            </a:r>
            <a:r>
              <a:rPr lang="en-US" sz="1400" dirty="0"/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Nasty front expected Sat 14</a:t>
            </a:r>
            <a:r>
              <a:rPr lang="en-US" sz="1400" baseline="30000" dirty="0"/>
              <a:t>th</a:t>
            </a:r>
            <a:r>
              <a:rPr lang="en-US" sz="1400" dirty="0"/>
              <a:t> off Eden</a:t>
            </a:r>
          </a:p>
        </p:txBody>
      </p:sp>
    </p:spTree>
    <p:extLst>
      <p:ext uri="{BB962C8B-B14F-4D97-AF65-F5344CB8AC3E}">
        <p14:creationId xmlns:p14="http://schemas.microsoft.com/office/powerpoint/2010/main" val="18501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AE539-6D6D-4449-BE04-188D3B4B0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0"/>
            <a:ext cx="97393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6889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Newcastle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3594E-2226-4EC0-895F-9B7524FBC1FF}"/>
              </a:ext>
            </a:extLst>
          </p:cNvPr>
          <p:cNvSpPr txBox="1"/>
          <p:nvPr/>
        </p:nvSpPr>
        <p:spPr>
          <a:xfrm>
            <a:off x="4981671" y="2923625"/>
            <a:ext cx="2138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Third Route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Nelson to Newcastle</a:t>
            </a:r>
            <a:endParaRPr lang="en-A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39F19-D4DA-4F19-87AB-FC569C27D749}"/>
              </a:ext>
            </a:extLst>
          </p:cNvPr>
          <p:cNvSpPr txBox="1"/>
          <p:nvPr/>
        </p:nvSpPr>
        <p:spPr>
          <a:xfrm>
            <a:off x="0" y="0"/>
            <a:ext cx="10127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Newcastle, heading 325T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BEAA2-DD79-4ABB-B559-E13309890C7A}"/>
              </a:ext>
            </a:extLst>
          </p:cNvPr>
          <p:cNvSpPr txBox="1"/>
          <p:nvPr/>
        </p:nvSpPr>
        <p:spPr>
          <a:xfrm>
            <a:off x="3397956" y="2952045"/>
            <a:ext cx="3028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removed, see </a:t>
            </a:r>
            <a:r>
              <a:rPr lang="en-US" dirty="0" err="1"/>
              <a:t>youtube</a:t>
            </a:r>
            <a:r>
              <a:rPr lang="en-US" dirty="0"/>
              <a:t>:</a:t>
            </a:r>
          </a:p>
          <a:p>
            <a:r>
              <a:rPr lang="en-AU" dirty="0"/>
              <a:t>https://youtu.be/zsVFa3RZQl0</a:t>
            </a:r>
          </a:p>
        </p:txBody>
      </p:sp>
    </p:spTree>
    <p:extLst>
      <p:ext uri="{BB962C8B-B14F-4D97-AF65-F5344CB8AC3E}">
        <p14:creationId xmlns:p14="http://schemas.microsoft.com/office/powerpoint/2010/main" val="8754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047907-BA60-4857-A2F2-005454678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31" y="1499043"/>
            <a:ext cx="3750500" cy="46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E19E1-9473-431C-85C9-2D5F5A575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644" y="1499043"/>
            <a:ext cx="4429356" cy="46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5A332-189C-4951-86DB-558853466949}"/>
              </a:ext>
            </a:extLst>
          </p:cNvPr>
          <p:cNvSpPr txBox="1"/>
          <p:nvPr/>
        </p:nvSpPr>
        <p:spPr>
          <a:xfrm>
            <a:off x="5729288" y="795234"/>
            <a:ext cx="1479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Second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hove to 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5F74B9-F4A9-412E-B877-ADF9A15593C5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7208838" y="1118400"/>
            <a:ext cx="3831261" cy="225389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2326061-3E20-41C0-9AD5-61BE73E9B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" y="1499043"/>
            <a:ext cx="3750500" cy="46800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D85B4D-1D36-43FD-A2EC-465FDBB7CDC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469063" y="1441565"/>
            <a:ext cx="9527" cy="168942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D63A8B-2EFD-4ACE-B28E-44C05529369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438402" y="1118400"/>
            <a:ext cx="3290886" cy="195544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63B2DBB-B404-402E-B99B-98CFEA3FC8A2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A38E9-2EEE-42A5-AB0C-56ECD7C799EA}"/>
              </a:ext>
            </a:extLst>
          </p:cNvPr>
          <p:cNvSpPr txBox="1"/>
          <p:nvPr/>
        </p:nvSpPr>
        <p:spPr>
          <a:xfrm>
            <a:off x="0" y="0"/>
            <a:ext cx="8758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Newcastle, hove to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Weather Prediction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GFS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(Global Forecast System), from US NOAA, National Climate Centre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ECMWF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(European Centre for Medium Weather Forecasting), based in Reading UK – Global, 14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PWE &amp; PWG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(PredictWind), a boutique forecaster licensed to run a CSIRO developed model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ACCESS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(Australian Community Climate and Eco System Simulator), Developed and run by BOM – Global and Regional, 7 and 3 day forecast</a:t>
            </a: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69459-8B33-4423-A66F-7EE7E991ACF7}"/>
              </a:ext>
            </a:extLst>
          </p:cNvPr>
          <p:cNvSpPr txBox="1"/>
          <p:nvPr/>
        </p:nvSpPr>
        <p:spPr>
          <a:xfrm>
            <a:off x="0" y="0"/>
            <a:ext cx="9064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Newcastle, hove to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6731B-FBA0-4534-AD9A-E771A3978F4B}"/>
              </a:ext>
            </a:extLst>
          </p:cNvPr>
          <p:cNvSpPr txBox="1"/>
          <p:nvPr/>
        </p:nvSpPr>
        <p:spPr>
          <a:xfrm>
            <a:off x="3397956" y="2952045"/>
            <a:ext cx="2945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removed, see </a:t>
            </a:r>
            <a:r>
              <a:rPr lang="en-US" dirty="0" err="1"/>
              <a:t>youtube</a:t>
            </a:r>
            <a:r>
              <a:rPr lang="en-US" dirty="0"/>
              <a:t>:</a:t>
            </a:r>
          </a:p>
          <a:p>
            <a:r>
              <a:rPr lang="en-AU" dirty="0"/>
              <a:t>https://youtu.be/yJebZcVgylk</a:t>
            </a:r>
          </a:p>
        </p:txBody>
      </p:sp>
    </p:spTree>
    <p:extLst>
      <p:ext uri="{BB962C8B-B14F-4D97-AF65-F5344CB8AC3E}">
        <p14:creationId xmlns:p14="http://schemas.microsoft.com/office/powerpoint/2010/main" val="12212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363B2DBB-B404-402E-B99B-98CFEA3FC8A2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A38E9-2EEE-42A5-AB0C-56ECD7C799EA}"/>
              </a:ext>
            </a:extLst>
          </p:cNvPr>
          <p:cNvSpPr txBox="1"/>
          <p:nvPr/>
        </p:nvSpPr>
        <p:spPr>
          <a:xfrm>
            <a:off x="0" y="0"/>
            <a:ext cx="98468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Newcastle, nearly there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732830-95BC-415F-8F34-778F1496DD8C}"/>
              </a:ext>
            </a:extLst>
          </p:cNvPr>
          <p:cNvSpPr txBox="1"/>
          <p:nvPr/>
        </p:nvSpPr>
        <p:spPr>
          <a:xfrm>
            <a:off x="2" y="1794924"/>
            <a:ext cx="3584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After 5 hours rest while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hoved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to</a:t>
            </a:r>
            <a:b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</a:b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Then got through the adverse current</a:t>
            </a:r>
            <a:b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</a:b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Now running downwind assisted by very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favourable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current</a:t>
            </a:r>
            <a:endParaRPr lang="en-A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C4DFD-B5E3-43A3-A286-1EC073823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5752" y="1409398"/>
            <a:ext cx="5588553" cy="4191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04172-8BC6-4E56-A906-03B362457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2013" y="1409397"/>
            <a:ext cx="5588555" cy="41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363B2DBB-B404-402E-B99B-98CFEA3FC8A2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A38E9-2EEE-42A5-AB0C-56ECD7C799EA}"/>
              </a:ext>
            </a:extLst>
          </p:cNvPr>
          <p:cNvSpPr txBox="1"/>
          <p:nvPr/>
        </p:nvSpPr>
        <p:spPr>
          <a:xfrm>
            <a:off x="0" y="0"/>
            <a:ext cx="6712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2 – Nelson to Newcastle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732830-95BC-415F-8F34-778F1496DD8C}"/>
              </a:ext>
            </a:extLst>
          </p:cNvPr>
          <p:cNvSpPr txBox="1"/>
          <p:nvPr/>
        </p:nvSpPr>
        <p:spPr>
          <a:xfrm>
            <a:off x="1481520" y="2655929"/>
            <a:ext cx="4939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Arriving in Newcastle</a:t>
            </a:r>
            <a:b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(all in one piece)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BDB8E-5AB4-4498-B172-D666C4578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CE96211-611E-4B5C-900E-E9DC03A3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59" y="0"/>
            <a:ext cx="75006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0" y="0"/>
            <a:ext cx="6725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Leg 3 – Newcastle to Hobart</a:t>
            </a:r>
            <a:endParaRPr lang="en-A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3B2DBB-B404-402E-B99B-98CFEA3FC8A2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C081B4-FDD9-4636-B09A-DD5F077BB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94" y="769441"/>
            <a:ext cx="3337578" cy="54990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DED013-1F15-4E67-8574-FA858226303E}"/>
              </a:ext>
            </a:extLst>
          </p:cNvPr>
          <p:cNvSpPr txBox="1"/>
          <p:nvPr/>
        </p:nvSpPr>
        <p:spPr>
          <a:xfrm>
            <a:off x="4522272" y="1000664"/>
            <a:ext cx="3337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Light winds, from NW thru N to NE</a:t>
            </a:r>
            <a:b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</a:b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Route determined mainly by currents</a:t>
            </a:r>
            <a:endParaRPr lang="en-A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A967D-45B5-4494-ABBD-7497211614B7}"/>
              </a:ext>
            </a:extLst>
          </p:cNvPr>
          <p:cNvSpPr txBox="1"/>
          <p:nvPr/>
        </p:nvSpPr>
        <p:spPr>
          <a:xfrm>
            <a:off x="0" y="2709333"/>
            <a:ext cx="12263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err="1"/>
              <a:t>Gribs</a:t>
            </a:r>
            <a:r>
              <a:rPr lang="en-US" sz="1400" dirty="0"/>
              <a:t>:</a:t>
            </a:r>
          </a:p>
          <a:p>
            <a:r>
              <a:rPr lang="en-US" sz="1400" dirty="0"/>
              <a:t>07:30pm</a:t>
            </a:r>
          </a:p>
          <a:p>
            <a:r>
              <a:rPr lang="en-US" sz="1400" dirty="0"/>
              <a:t>17/4/2018</a:t>
            </a:r>
          </a:p>
          <a:p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97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3889169" y="552204"/>
            <a:ext cx="4523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THANK YOU CREW</a:t>
            </a:r>
            <a:endParaRPr lang="en-A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ED9BC-34D7-48DC-95F5-ED685A68DE35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CBA4B-138E-4801-B9C6-C6DC134968CC}"/>
              </a:ext>
            </a:extLst>
          </p:cNvPr>
          <p:cNvSpPr txBox="1"/>
          <p:nvPr/>
        </p:nvSpPr>
        <p:spPr>
          <a:xfrm>
            <a:off x="0" y="1156746"/>
            <a:ext cx="41946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Leg 1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Hobart to Nelson</a:t>
            </a:r>
          </a:p>
          <a:p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Andrew Boon</a:t>
            </a: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Bill De La Mare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0D4A0-5578-4642-8C9D-6D03CE6A8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93" y="1321645"/>
            <a:ext cx="7381807" cy="55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3889169" y="552204"/>
            <a:ext cx="4523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THANK YOU CREW</a:t>
            </a:r>
            <a:endParaRPr lang="en-A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ED9BC-34D7-48DC-95F5-ED685A68DE35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CBA4B-138E-4801-B9C6-C6DC134968CC}"/>
              </a:ext>
            </a:extLst>
          </p:cNvPr>
          <p:cNvSpPr txBox="1"/>
          <p:nvPr/>
        </p:nvSpPr>
        <p:spPr>
          <a:xfrm>
            <a:off x="0" y="1156746"/>
            <a:ext cx="497206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Leg 2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Nelson to Newcastle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(toughest leg)</a:t>
            </a:r>
          </a:p>
          <a:p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Anne Wagner</a:t>
            </a: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David Mitchell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C4792-643E-4BAF-B85F-69F1417EF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60" y="1254642"/>
            <a:ext cx="7373046" cy="560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C9364F-1C1B-4FA3-80BA-E72590198B50}"/>
              </a:ext>
            </a:extLst>
          </p:cNvPr>
          <p:cNvSpPr txBox="1"/>
          <p:nvPr/>
        </p:nvSpPr>
        <p:spPr>
          <a:xfrm>
            <a:off x="3889169" y="552204"/>
            <a:ext cx="4523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THANK YOU CREW</a:t>
            </a:r>
            <a:endParaRPr lang="en-A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ED9BC-34D7-48DC-95F5-ED685A68DE35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CBA4B-138E-4801-B9C6-C6DC134968CC}"/>
              </a:ext>
            </a:extLst>
          </p:cNvPr>
          <p:cNvSpPr txBox="1"/>
          <p:nvPr/>
        </p:nvSpPr>
        <p:spPr>
          <a:xfrm>
            <a:off x="0" y="1156746"/>
            <a:ext cx="498489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Leg 3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Newcastle to Hobart</a:t>
            </a:r>
          </a:p>
          <a:p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Anne Wagner</a:t>
            </a: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Jackie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65C88-FF8F-4C23-AAB6-2104E549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63" y="1611713"/>
            <a:ext cx="7323837" cy="52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Weather Prediction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GFS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(Global Forecast System), from US NOAA, National Climate Centre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ECMWF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(European Centre for Medium Weather Forecasting), based in Reading UK – Global, 14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PWE &amp; PWG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(PredictWind), a boutique forecaster licensed to run a CSIRO developed model – Global, 14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ACCESS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(Australian Community Climate and Eco System Simulator), Developed and run by BOM – Global and Regional, 7 and 3 day forecast</a:t>
            </a: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Weather Prediction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GFS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(Global Forecast System), from US NOAA, National Climate Centre – Global, 14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ECMWF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(European Centre for Medium Weather Forecasting), based in Reading UK – Global, 14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PWE &amp; PWG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(PredictWind), a boutique forecaster licensed to run a CSIRO developed model – Global, 14 day forecast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ACCESS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(Australian Community Climate and Eco System Simulator), Developed and run by BOM – Global and Regional, 7 and 3 day forecast</a:t>
            </a: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FF26-37DA-4C59-A584-D1DA46F8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Ocean Model Data We Used</a:t>
            </a:r>
            <a:endParaRPr lang="en-A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F068-D956-4842-BF22-819EC531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BLUELINK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Modular Ocean Model, Analysis and Prediction System, run by BOM, CSIRO and RAN, based on NOAA’s GFDL – Global and Regional, 7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AUSWAVE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adapted from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Wavewatch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III developed by NOAA, using wind forcing from ACCESS – Global and Regional, 7 and 3 day forecast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PWE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wave models from GPDL and ECMWF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AA8D0-FA09-49BE-A323-6D583D55E350}"/>
              </a:ext>
            </a:extLst>
          </p:cNvPr>
          <p:cNvSpPr txBox="1"/>
          <p:nvPr/>
        </p:nvSpPr>
        <p:spPr>
          <a:xfrm>
            <a:off x="743803" y="6311900"/>
            <a:ext cx="40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Weather Predictions and Passage Routing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1900</Words>
  <Application>Microsoft Office PowerPoint</Application>
  <PresentationFormat>Widescreen</PresentationFormat>
  <Paragraphs>380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Monotype Corsiva</vt:lpstr>
      <vt:lpstr>Office Theme</vt:lpstr>
      <vt:lpstr>PowerPoint Presentation</vt:lpstr>
      <vt:lpstr>PowerPoint Presentation</vt:lpstr>
      <vt:lpstr>Rusalka 2018 Tasman Sea Crossings Weather Predictions and Passage Routing</vt:lpstr>
      <vt:lpstr>Weather Prediction Model Data We Used</vt:lpstr>
      <vt:lpstr>Weather Prediction Model Data We Used</vt:lpstr>
      <vt:lpstr>Weather Prediction Model Data We Used</vt:lpstr>
      <vt:lpstr>Weather Prediction Model Data We Used</vt:lpstr>
      <vt:lpstr>Weather Prediction Model Data We Used</vt:lpstr>
      <vt:lpstr>Ocean Model Data We Used</vt:lpstr>
      <vt:lpstr>Ocean Model Data We Used</vt:lpstr>
      <vt:lpstr>Ocean Model Data We Used</vt:lpstr>
      <vt:lpstr>Ocean Model Data We Used</vt:lpstr>
      <vt:lpstr>Other Weather Predictions</vt:lpstr>
      <vt:lpstr>Where we got the forecasts</vt:lpstr>
      <vt:lpstr>Where we got the forecasts</vt:lpstr>
      <vt:lpstr>Where we got the forecasts</vt:lpstr>
      <vt:lpstr>Where we got the forecasts</vt:lpstr>
      <vt:lpstr>Where we got the forecasts</vt:lpstr>
      <vt:lpstr>Where we got the forecasts</vt:lpstr>
      <vt:lpstr>Where we got the forecasts</vt:lpstr>
      <vt:lpstr>Where we got the forecasts</vt:lpstr>
      <vt:lpstr>Where we got the forecasts</vt:lpstr>
      <vt:lpstr>How we got the forecasts on Rusalka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Rusalka    –    2018 Tasman Sea  Weather Predictions and Passage Routing</dc:title>
  <dc:creator>Alex Papij</dc:creator>
  <cp:lastModifiedBy>Alex Papij</cp:lastModifiedBy>
  <cp:revision>127</cp:revision>
  <dcterms:created xsi:type="dcterms:W3CDTF">2018-05-15T02:51:09Z</dcterms:created>
  <dcterms:modified xsi:type="dcterms:W3CDTF">2018-06-18T23:42:39Z</dcterms:modified>
</cp:coreProperties>
</file>